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8" r:id="rId8"/>
    <p:sldId id="262" r:id="rId9"/>
    <p:sldId id="263" r:id="rId10"/>
    <p:sldId id="264"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1233F-E8D7-41CE-86B4-AC0D4CB265E2}" type="datetimeFigureOut">
              <a:rPr lang="tr-TR" smtClean="0"/>
              <a:t>19.09.2022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8C262-FDA1-4ACD-9F44-3EB7C342BBC5}" type="slidenum">
              <a:rPr lang="tr-TR" smtClean="0"/>
              <a:t>‹#›</a:t>
            </a:fld>
            <a:endParaRPr lang="tr-TR"/>
          </a:p>
        </p:txBody>
      </p:sp>
    </p:spTree>
    <p:extLst>
      <p:ext uri="{BB962C8B-B14F-4D97-AF65-F5344CB8AC3E}">
        <p14:creationId xmlns:p14="http://schemas.microsoft.com/office/powerpoint/2010/main" val="22292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A68C262-FDA1-4ACD-9F44-3EB7C342BBC5}" type="slidenum">
              <a:rPr lang="tr-TR" smtClean="0"/>
              <a:t>7</a:t>
            </a:fld>
            <a:endParaRPr lang="tr-TR"/>
          </a:p>
        </p:txBody>
      </p:sp>
    </p:spTree>
    <p:extLst>
      <p:ext uri="{BB962C8B-B14F-4D97-AF65-F5344CB8AC3E}">
        <p14:creationId xmlns:p14="http://schemas.microsoft.com/office/powerpoint/2010/main" val="32315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A68C262-FDA1-4ACD-9F44-3EB7C342BBC5}" type="slidenum">
              <a:rPr lang="tr-TR" smtClean="0"/>
              <a:t>12</a:t>
            </a:fld>
            <a:endParaRPr lang="tr-TR"/>
          </a:p>
        </p:txBody>
      </p:sp>
    </p:spTree>
    <p:extLst>
      <p:ext uri="{BB962C8B-B14F-4D97-AF65-F5344CB8AC3E}">
        <p14:creationId xmlns:p14="http://schemas.microsoft.com/office/powerpoint/2010/main" val="75885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7" name="Date Placeholder 6"/>
          <p:cNvSpPr>
            <a:spLocks noGrp="1"/>
          </p:cNvSpPr>
          <p:nvPr>
            <p:ph type="dt" sz="half" idx="10"/>
          </p:nvPr>
        </p:nvSpPr>
        <p:spPr/>
        <p:txBody>
          <a:bodyPr/>
          <a:lstStyle/>
          <a:p>
            <a:fld id="{DF33269D-7187-4F8F-9325-C7AE42F574DF}" type="datetimeFigureOut">
              <a:rPr lang="tr-TR" smtClean="0"/>
              <a:t>19.09.2022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30211465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33269D-7187-4F8F-9325-C7AE42F574DF}" type="datetimeFigureOut">
              <a:rPr lang="tr-TR" smtClean="0"/>
              <a:t>19.09.2022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8289876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F33269D-7187-4F8F-9325-C7AE42F574DF}" type="datetimeFigureOut">
              <a:rPr lang="tr-TR" smtClean="0"/>
              <a:t>19.09.2022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244797670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F33269D-7187-4F8F-9325-C7AE42F574DF}" type="datetimeFigureOut">
              <a:rPr lang="tr-TR" smtClean="0"/>
              <a:t>19.09.2022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3367022360"/>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DF33269D-7187-4F8F-9325-C7AE42F574DF}" type="datetimeFigureOut">
              <a:rPr lang="tr-TR" smtClean="0"/>
              <a:t>19.09.2022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3159554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DF33269D-7187-4F8F-9325-C7AE42F574DF}" type="datetimeFigureOut">
              <a:rPr lang="tr-TR" smtClean="0"/>
              <a:t>19.09.2022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494460343"/>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583436" y="3143250"/>
            <a:ext cx="4270248" cy="259677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7" name="Date Placeholder 6"/>
          <p:cNvSpPr>
            <a:spLocks noGrp="1"/>
          </p:cNvSpPr>
          <p:nvPr>
            <p:ph type="dt" sz="half" idx="10"/>
          </p:nvPr>
        </p:nvSpPr>
        <p:spPr/>
        <p:txBody>
          <a:bodyPr/>
          <a:lstStyle/>
          <a:p>
            <a:fld id="{DF33269D-7187-4F8F-9325-C7AE42F574DF}" type="datetimeFigureOut">
              <a:rPr lang="tr-TR" smtClean="0"/>
              <a:t>19.09.2022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07DD9-F8FE-4BA1-8333-80FE90D6A969}"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1098981355"/>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F33269D-7187-4F8F-9325-C7AE42F574DF}" type="datetimeFigureOut">
              <a:rPr lang="tr-TR" smtClean="0"/>
              <a:t>19.09.2022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276752874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3269D-7187-4F8F-9325-C7AE42F574DF}" type="datetimeFigureOut">
              <a:rPr lang="tr-TR" smtClean="0"/>
              <a:t>19.09.2022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579258707"/>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9" name="Date Placeholder 8"/>
          <p:cNvSpPr>
            <a:spLocks noGrp="1"/>
          </p:cNvSpPr>
          <p:nvPr>
            <p:ph type="dt" sz="half" idx="10"/>
          </p:nvPr>
        </p:nvSpPr>
        <p:spPr/>
        <p:txBody>
          <a:bodyPr/>
          <a:lstStyle/>
          <a:p>
            <a:fld id="{DF33269D-7187-4F8F-9325-C7AE42F574DF}" type="datetimeFigureOut">
              <a:rPr lang="tr-TR" smtClean="0"/>
              <a:t>19.09.2022</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4171464305"/>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F33269D-7187-4F8F-9325-C7AE42F574DF}" type="datetimeFigureOut">
              <a:rPr lang="tr-TR" smtClean="0"/>
              <a:t>19.09.2022</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3E507DD9-F8FE-4BA1-8333-80FE90D6A969}" type="slidenum">
              <a:rPr lang="tr-TR" smtClean="0"/>
              <a:t>‹#›</a:t>
            </a:fld>
            <a:endParaRPr lang="tr-TR"/>
          </a:p>
        </p:txBody>
      </p:sp>
    </p:spTree>
    <p:extLst>
      <p:ext uri="{BB962C8B-B14F-4D97-AF65-F5344CB8AC3E}">
        <p14:creationId xmlns:p14="http://schemas.microsoft.com/office/powerpoint/2010/main" val="3961246905"/>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F33269D-7187-4F8F-9325-C7AE42F574DF}" type="datetimeFigureOut">
              <a:rPr lang="tr-TR" smtClean="0"/>
              <a:t>19.09.2022</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E507DD9-F8FE-4BA1-8333-80FE90D6A969}" type="slidenum">
              <a:rPr lang="tr-TR" smtClean="0"/>
              <a:t>‹#›</a:t>
            </a:fld>
            <a:endParaRPr lang="tr-TR"/>
          </a:p>
        </p:txBody>
      </p:sp>
    </p:spTree>
    <p:extLst>
      <p:ext uri="{BB962C8B-B14F-4D97-AF65-F5344CB8AC3E}">
        <p14:creationId xmlns:p14="http://schemas.microsoft.com/office/powerpoint/2010/main" val="501591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0200" y="2533475"/>
            <a:ext cx="8991600" cy="922789"/>
          </a:xfrm>
        </p:spPr>
        <p:txBody>
          <a:bodyPr>
            <a:normAutofit fontScale="90000"/>
          </a:bodyPr>
          <a:lstStyle/>
          <a:p>
            <a:r>
              <a:rPr lang="tr-TR" sz="5300" dirty="0" smtClean="0"/>
              <a:t/>
            </a:r>
            <a:br>
              <a:rPr lang="tr-TR" sz="5300" dirty="0" smtClean="0"/>
            </a:br>
            <a:r>
              <a:rPr lang="tr-TR" sz="5300" dirty="0" smtClean="0"/>
              <a:t>TRABZON ÜNİVERSİTESİ</a:t>
            </a:r>
            <a:r>
              <a:rPr lang="tr-TR" dirty="0" smtClean="0"/>
              <a:t/>
            </a:r>
            <a:br>
              <a:rPr lang="tr-TR" dirty="0" smtClean="0"/>
            </a:br>
            <a:endParaRPr lang="tr-TR" dirty="0"/>
          </a:p>
        </p:txBody>
      </p:sp>
      <p:sp>
        <p:nvSpPr>
          <p:cNvPr id="3" name="Alt Başlık 2"/>
          <p:cNvSpPr>
            <a:spLocks noGrp="1"/>
          </p:cNvSpPr>
          <p:nvPr>
            <p:ph type="subTitle" idx="1"/>
          </p:nvPr>
        </p:nvSpPr>
        <p:spPr>
          <a:xfrm>
            <a:off x="2695194" y="4043068"/>
            <a:ext cx="6801612" cy="1795669"/>
          </a:xfrm>
        </p:spPr>
        <p:txBody>
          <a:bodyPr>
            <a:normAutofit/>
          </a:bodyPr>
          <a:lstStyle/>
          <a:p>
            <a:r>
              <a:rPr lang="tr-TR" sz="4400" dirty="0" smtClean="0"/>
              <a:t>SAĞLIK, KÜLTÜR VE SPOR DAİRE BAŞKANLIĞI</a:t>
            </a:r>
            <a:endParaRPr lang="tr-TR" sz="4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521" y="241779"/>
            <a:ext cx="2265727" cy="2099174"/>
          </a:xfrm>
          <a:prstGeom prst="rect">
            <a:avLst/>
          </a:prstGeom>
        </p:spPr>
      </p:pic>
    </p:spTree>
    <p:extLst>
      <p:ext uri="{BB962C8B-B14F-4D97-AF65-F5344CB8AC3E}">
        <p14:creationId xmlns:p14="http://schemas.microsoft.com/office/powerpoint/2010/main" val="693631672"/>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6246" y="528660"/>
            <a:ext cx="7729728" cy="1171900"/>
          </a:xfrm>
        </p:spPr>
        <p:txBody>
          <a:bodyPr>
            <a:normAutofit fontScale="90000"/>
          </a:bodyPr>
          <a:lstStyle/>
          <a:p>
            <a:r>
              <a:rPr lang="tr-TR" b="1" dirty="0" smtClean="0">
                <a:latin typeface="+mn-lt"/>
              </a:rPr>
              <a:t>4-Yemekhane Ve Kantin Hizmetleri</a:t>
            </a:r>
            <a:r>
              <a:rPr lang="tr-TR" b="1" dirty="0"/>
              <a:t/>
            </a:r>
            <a:br>
              <a:rPr lang="tr-TR" b="1" dirty="0"/>
            </a:br>
            <a:endParaRPr lang="tr-TR" b="1" dirty="0"/>
          </a:p>
        </p:txBody>
      </p:sp>
      <p:sp>
        <p:nvSpPr>
          <p:cNvPr id="3" name="İçerik Yer Tutucusu 2"/>
          <p:cNvSpPr>
            <a:spLocks noGrp="1"/>
          </p:cNvSpPr>
          <p:nvPr>
            <p:ph idx="1"/>
          </p:nvPr>
        </p:nvSpPr>
        <p:spPr>
          <a:xfrm>
            <a:off x="309694" y="2347891"/>
            <a:ext cx="6275664" cy="3811268"/>
          </a:xfrm>
        </p:spPr>
        <p:txBody>
          <a:bodyPr>
            <a:normAutofit/>
          </a:bodyPr>
          <a:lstStyle/>
          <a:p>
            <a:pPr algn="just"/>
            <a:r>
              <a:rPr lang="tr-TR" sz="1800" dirty="0" smtClean="0"/>
              <a:t>Trabzon Üniversitesi’nde beslenme, kantin ve kafeterya hizmetleri Daire Başkanlığımız  tarafından yürütülmektedir. Üniversitedeki tüm öğrencilere yemek hizmeti verilmektedir. Öğrencilerimiz, bir hafta öncesinden almak şartıyla  haftalık yemek fişi satın </a:t>
            </a:r>
            <a:r>
              <a:rPr lang="tr-TR" sz="1800" smtClean="0"/>
              <a:t>alarak 11.30-13.15 </a:t>
            </a:r>
            <a:r>
              <a:rPr lang="tr-TR" sz="1800" dirty="0" smtClean="0"/>
              <a:t>saatleri arasında yemek hizmetlerinden faydalanmaktadır. Ayrıca üniversitede düzenlenen sosyal, sportif ve kültürel etkinliklerde görev alan öğrenciler için kumanya, kahvaltı ve öğlen yemeği hizmetleri verilmektedir.</a:t>
            </a:r>
            <a:endParaRPr lang="tr-TR" sz="18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0032" y="1977243"/>
            <a:ext cx="3749879" cy="21336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1035" y="4664279"/>
            <a:ext cx="3749879" cy="1848243"/>
          </a:xfrm>
          <a:prstGeom prst="rect">
            <a:avLst/>
          </a:prstGeom>
        </p:spPr>
      </p:pic>
    </p:spTree>
    <p:extLst>
      <p:ext uri="{BB962C8B-B14F-4D97-AF65-F5344CB8AC3E}">
        <p14:creationId xmlns:p14="http://schemas.microsoft.com/office/powerpoint/2010/main" val="117516306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8623" y="1493240"/>
            <a:ext cx="2793534" cy="511728"/>
          </a:xfrm>
        </p:spPr>
        <p:txBody>
          <a:bodyPr>
            <a:normAutofit fontScale="90000"/>
          </a:bodyPr>
          <a:lstStyle/>
          <a:p>
            <a:pPr algn="l"/>
            <a:r>
              <a:rPr lang="tr-TR" cap="none" dirty="0" smtClean="0"/>
              <a:t>Yemek Bursu</a:t>
            </a:r>
            <a:endParaRPr lang="tr-TR" cap="none" dirty="0"/>
          </a:p>
        </p:txBody>
      </p:sp>
      <p:sp>
        <p:nvSpPr>
          <p:cNvPr id="3" name="İçerik Yer Tutucusu 2"/>
          <p:cNvSpPr>
            <a:spLocks noGrp="1"/>
          </p:cNvSpPr>
          <p:nvPr>
            <p:ph idx="1"/>
          </p:nvPr>
        </p:nvSpPr>
        <p:spPr>
          <a:xfrm>
            <a:off x="687897" y="2441196"/>
            <a:ext cx="5201175" cy="3298831"/>
          </a:xfrm>
        </p:spPr>
        <p:txBody>
          <a:bodyPr>
            <a:normAutofit fontScale="85000" lnSpcReduction="10000"/>
          </a:bodyPr>
          <a:lstStyle/>
          <a:p>
            <a:pPr algn="just"/>
            <a:r>
              <a:rPr lang="tr-TR" dirty="0"/>
              <a:t>Üniversitemiz başarılı  ve gelir düzeyi düşük  öğrencilerimizin öğlen yemeği ihtiyaçlarını karşılamaları için yemek bursu vermektedir</a:t>
            </a:r>
            <a:r>
              <a:rPr lang="tr-TR" b="1" dirty="0"/>
              <a:t>. </a:t>
            </a:r>
            <a:r>
              <a:rPr lang="tr-TR" dirty="0"/>
              <a:t>Rektörlük Makamının onayı ile belirlenen kontenjanlar Ekim ayı içerisinde üniversitemiz Web sayfasında ve ilan panolarında yayınlanır</a:t>
            </a:r>
            <a:r>
              <a:rPr lang="tr-TR" dirty="0" smtClean="0"/>
              <a:t>.  Yemek bursundan </a:t>
            </a:r>
            <a:r>
              <a:rPr lang="tr-TR" dirty="0"/>
              <a:t>faydalanmak isteyen öğrenciler “yemek bursu başvuru formunu” doldurarak öğrenim gördükleri birimlere  teslim ederler. İlgili birimce belirlenen statülere göre puanlama yapılarak sıralama </a:t>
            </a:r>
            <a:r>
              <a:rPr lang="tr-TR" dirty="0" smtClean="0"/>
              <a:t>yapılır. </a:t>
            </a:r>
            <a:r>
              <a:rPr lang="tr-TR" dirty="0"/>
              <a:t>İsim listeleri Sağlık Kültür Spor Dairesi Başkanlığına iletilir. İsim listeleri Rektör onayına sunulur. Onaylanan isim listeleri Başkanlığımız Web sayfasında duyurulur. Yemek bursuna hak kazanan öğrenciler “Yemek Bursu Fişlerini” eğitim gördükleri kampus içerisindeki yetkili personelden tedarik ederek dönem boyunca ücretsiz yemek olarak yemek yeme imkanından faydalanırlar.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974" y="1493240"/>
            <a:ext cx="4142413" cy="4246787"/>
          </a:xfrm>
          <a:prstGeom prst="rect">
            <a:avLst/>
          </a:prstGeom>
        </p:spPr>
      </p:pic>
    </p:spTree>
    <p:extLst>
      <p:ext uri="{BB962C8B-B14F-4D97-AF65-F5344CB8AC3E}">
        <p14:creationId xmlns:p14="http://schemas.microsoft.com/office/powerpoint/2010/main" val="265991894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699" y="751834"/>
            <a:ext cx="3549242" cy="4351338"/>
          </a:xfrm>
        </p:spPr>
        <p:txBody>
          <a:bodyPr>
            <a:normAutofit/>
          </a:bodyPr>
          <a:lstStyle/>
          <a:p>
            <a:pPr marL="0" indent="0">
              <a:buNone/>
            </a:pPr>
            <a:r>
              <a:rPr lang="tr-TR" dirty="0" smtClean="0"/>
              <a:t>Üniversite bünyesinde;</a:t>
            </a:r>
          </a:p>
          <a:p>
            <a:r>
              <a:rPr lang="tr-TR" dirty="0" smtClean="0"/>
              <a:t>Söğütlü yerleşkesi 2 adet olmak üzere </a:t>
            </a:r>
          </a:p>
          <a:p>
            <a:r>
              <a:rPr lang="tr-TR" dirty="0" smtClean="0"/>
              <a:t>Vakfıkebir </a:t>
            </a:r>
            <a:r>
              <a:rPr lang="tr-TR" dirty="0"/>
              <a:t>Meslek Yüksekokulu</a:t>
            </a:r>
          </a:p>
          <a:p>
            <a:r>
              <a:rPr lang="tr-TR" dirty="0"/>
              <a:t>Beşikdüzü Meslek Yüksekokulu</a:t>
            </a:r>
          </a:p>
          <a:p>
            <a:r>
              <a:rPr lang="tr-TR" dirty="0"/>
              <a:t>Tonya Meslek Yüksekokulu</a:t>
            </a:r>
          </a:p>
          <a:p>
            <a:r>
              <a:rPr lang="tr-TR" dirty="0"/>
              <a:t>İlahiyat Fakültesi yerleşkelerinde toplam 6 adet kantin hizmet vermektedir.</a:t>
            </a:r>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004" y="159391"/>
            <a:ext cx="4781726" cy="3221373"/>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004" y="3665989"/>
            <a:ext cx="4781726" cy="2747394"/>
          </a:xfrm>
          <a:prstGeom prst="rect">
            <a:avLst/>
          </a:prstGeom>
        </p:spPr>
      </p:pic>
    </p:spTree>
    <p:extLst>
      <p:ext uri="{BB962C8B-B14F-4D97-AF65-F5344CB8AC3E}">
        <p14:creationId xmlns:p14="http://schemas.microsoft.com/office/powerpoint/2010/main" val="1559303780"/>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822080"/>
            <a:ext cx="7729728" cy="1188720"/>
          </a:xfrm>
        </p:spPr>
        <p:txBody>
          <a:bodyPr/>
          <a:lstStyle/>
          <a:p>
            <a:r>
              <a:rPr lang="tr-TR" b="1" dirty="0" smtClean="0"/>
              <a:t>SOSYAL KÜLTÜREL HİZMETLER</a:t>
            </a:r>
            <a:endParaRPr lang="tr-TR" b="1" dirty="0"/>
          </a:p>
        </p:txBody>
      </p:sp>
      <p:sp>
        <p:nvSpPr>
          <p:cNvPr id="3" name="İçerik Yer Tutucusu 2"/>
          <p:cNvSpPr>
            <a:spLocks noGrp="1"/>
          </p:cNvSpPr>
          <p:nvPr>
            <p:ph idx="1"/>
          </p:nvPr>
        </p:nvSpPr>
        <p:spPr/>
        <p:txBody>
          <a:bodyPr>
            <a:normAutofit/>
          </a:bodyPr>
          <a:lstStyle/>
          <a:p>
            <a:pPr algn="just"/>
            <a:r>
              <a:rPr lang="tr-TR" dirty="0" smtClean="0"/>
              <a:t>      Üniversitemiz </a:t>
            </a:r>
            <a:r>
              <a:rPr lang="tr-TR" dirty="0"/>
              <a:t>öğrencilerinin sosyal ve kültürel açıdan gelişimlerini sağlamak, ilgi alanlarına göre boş zamanlarını değerlendirmek, eğlenme alışkanlığı kazanmalarını sağlamak, güzel sanatlarla ilgili faaliyetlerini izlemelerini ve katılımlarını sağlamak, yeni ilgi alanları kazanmalarına imkan sağlayarak yeteneklerinin ve kişiliklerinin sağlıklı bir şekilde gelişmesine imkan verecek hizmetleri sunmak Daire Başkanlığımız görev ve sorumluluğundadır. Bu sorumluluk duygusuyla hareket ederek öğrencilerimizin boş zamanlarını değerlendirmeleri ve kültürel faaliyetlere katılmalarını sağlamak için çeşitli etkinlikler yapılmaktadır.   </a:t>
            </a:r>
          </a:p>
          <a:p>
            <a:pPr marL="0" indent="0">
              <a:buNone/>
            </a:pPr>
            <a:endParaRPr lang="tr-TR" dirty="0"/>
          </a:p>
        </p:txBody>
      </p:sp>
    </p:spTree>
    <p:extLst>
      <p:ext uri="{BB962C8B-B14F-4D97-AF65-F5344CB8AC3E}">
        <p14:creationId xmlns:p14="http://schemas.microsoft.com/office/powerpoint/2010/main" val="647602273"/>
      </p:ext>
    </p:extLst>
  </p:cSld>
  <p:clrMapOvr>
    <a:masterClrMapping/>
  </p:clrMapOvr>
  <p:transition spd="slow" advClick="0" advTm="2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a:t>
            </a:r>
            <a:r>
              <a:rPr lang="tr-TR" b="1" dirty="0" smtClean="0"/>
              <a:t>Kulüp </a:t>
            </a:r>
            <a:r>
              <a:rPr lang="tr-TR" b="1" dirty="0"/>
              <a:t>Etkinlikleri</a:t>
            </a:r>
            <a:r>
              <a:rPr lang="tr-TR" dirty="0"/>
              <a:t/>
            </a:r>
            <a:br>
              <a:rPr lang="tr-TR" dirty="0"/>
            </a:br>
            <a:endParaRPr lang="tr-TR" dirty="0"/>
          </a:p>
        </p:txBody>
      </p:sp>
      <p:sp>
        <p:nvSpPr>
          <p:cNvPr id="3" name="İçerik Yer Tutucusu 2"/>
          <p:cNvSpPr>
            <a:spLocks noGrp="1"/>
          </p:cNvSpPr>
          <p:nvPr>
            <p:ph idx="1"/>
          </p:nvPr>
        </p:nvSpPr>
        <p:spPr/>
        <p:txBody>
          <a:bodyPr/>
          <a:lstStyle/>
          <a:p>
            <a:pPr algn="just"/>
            <a:r>
              <a:rPr lang="tr-TR" dirty="0"/>
              <a:t>Öğrencilerimizin bilimsel, sosyal, kültürel ve sportif faaliyetlerde bulunabilmeleri ve bu faaliyetler yoluyla beden ve ruh sağlıklarını korumak; araştırıcı ve üretici niteliklere sahip kişiler olarak yetiştirilmesini sağlamak amacıyla Üniversitemiz bünyesinde öğrenci kulüp faaliyetlerine önem verilmektedir. Faaliyetler Üniversitemizin tam zamanlı öğretim elemanları tarafından takip edilmek suretiyle, Sağlık Kültür ve Spor Daire Başkanlığının koordinesinde </a:t>
            </a:r>
            <a:r>
              <a:rPr lang="tr-TR" dirty="0" smtClean="0"/>
              <a:t>yürütülmektedir.</a:t>
            </a:r>
            <a:endParaRPr lang="tr-TR" dirty="0"/>
          </a:p>
        </p:txBody>
      </p:sp>
    </p:spTree>
    <p:extLst>
      <p:ext uri="{BB962C8B-B14F-4D97-AF65-F5344CB8AC3E}">
        <p14:creationId xmlns:p14="http://schemas.microsoft.com/office/powerpoint/2010/main" val="3617741865"/>
      </p:ext>
    </p:extLst>
  </p:cSld>
  <p:clrMapOvr>
    <a:masterClrMapping/>
  </p:clrMapOvr>
  <p:transition spd="slow" advClick="0" advTm="200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3701" y="847288"/>
            <a:ext cx="10515600" cy="4806892"/>
          </a:xfrm>
        </p:spPr>
        <p:txBody>
          <a:bodyPr>
            <a:normAutofit/>
          </a:bodyPr>
          <a:lstStyle/>
          <a:p>
            <a:pPr marL="0" indent="0">
              <a:buNone/>
            </a:pPr>
            <a:r>
              <a:rPr lang="tr-TR" dirty="0" smtClean="0"/>
              <a:t>KULÜP KURULUŞ AŞAMASI</a:t>
            </a:r>
          </a:p>
          <a:p>
            <a:endParaRPr lang="tr-TR" dirty="0" smtClean="0"/>
          </a:p>
          <a:p>
            <a:pPr marL="0" indent="0">
              <a:buNone/>
            </a:pPr>
            <a:r>
              <a:rPr lang="tr-TR" dirty="0" smtClean="0"/>
              <a:t>Başvurular her akademik yılın Ekim ve Şubat aylarının ilk haftası içerisinde Sağlık, Kültür ve Spor Dairesi Başkanlığına yapılır. Öğrenci Kulüplerinin kuruluş aşamasında aşağıda belirlenen evrakların olması gerekmektedir;</a:t>
            </a:r>
          </a:p>
          <a:p>
            <a:endParaRPr lang="tr-TR" dirty="0" smtClean="0"/>
          </a:p>
          <a:p>
            <a:r>
              <a:rPr lang="tr-TR" dirty="0" smtClean="0"/>
              <a:t>1-Kulüp Tüzüğü</a:t>
            </a:r>
          </a:p>
          <a:p>
            <a:r>
              <a:rPr lang="tr-TR" dirty="0" smtClean="0"/>
              <a:t>2-Kulüp Kurucu Üye Bildirim Formu</a:t>
            </a:r>
          </a:p>
          <a:p>
            <a:r>
              <a:rPr lang="tr-TR" dirty="0" smtClean="0"/>
              <a:t>3-Örnek Faaliyet Planı</a:t>
            </a:r>
          </a:p>
          <a:p>
            <a:r>
              <a:rPr lang="tr-TR" dirty="0" smtClean="0"/>
              <a:t>4-Danışman Kabul Formu</a:t>
            </a:r>
          </a:p>
          <a:p>
            <a:r>
              <a:rPr lang="tr-TR" dirty="0" smtClean="0"/>
              <a:t>5-Kurucu Üyelerin Öğrenci Belgeleri</a:t>
            </a:r>
          </a:p>
          <a:p>
            <a:endParaRPr lang="tr-TR" dirty="0"/>
          </a:p>
        </p:txBody>
      </p:sp>
    </p:spTree>
    <p:extLst>
      <p:ext uri="{BB962C8B-B14F-4D97-AF65-F5344CB8AC3E}">
        <p14:creationId xmlns:p14="http://schemas.microsoft.com/office/powerpoint/2010/main" val="2144566122"/>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idx="1"/>
          </p:nvPr>
        </p:nvSpPr>
        <p:spPr>
          <a:xfrm>
            <a:off x="838200" y="646113"/>
            <a:ext cx="10515600" cy="5530850"/>
          </a:xfrm>
        </p:spPr>
        <p:txBody>
          <a:bodyPr/>
          <a:lstStyle/>
          <a:p>
            <a:r>
              <a:rPr lang="tr-TR" dirty="0"/>
              <a:t>Öğrenci Kulübü Tüzüğü Öğrenci Kulüpleri Yönergesine uygun olarak hazırlanmalı, kulüp adını, amaçlarını, faaliyet alanlarını, yönetim organlarını ve üyelik bilgilerini belirtmeli ve kulüp danışmanına onaylatılarak SKS Daire Başkanlığına teslim edilmelidir. Kulüp başvuru formunda önerilen kulübün faaliyet alanı, daha önce kurulmuş faal bir kulüple birebir benzerlik taşımamalıdır. Kulüp kurma başvurularını alan Sağlık, Kültür ve Spor Daire Başkanlığı, Öğrenci Kulüplerinden sorumlu yetkili Birim tarafından formlar inceler; eğer varsa öğrencilerin eksiklerini tamamlamalarına yardımcı olarak görüş bildirir, geri dönüşümde bulunur ve başvurunun sağlıklı yapılması için teşvik eder. Yapılan incelemede bir eksiklik bulunmazsa ise başvuru dosyası ve ekleri Rektörlük Makamına sunulur. Rektörlük makamı tarafından onaylanan kulüpler resmi olarak açılmış olur.</a:t>
            </a:r>
          </a:p>
          <a:p>
            <a:endParaRPr lang="tr-TR" dirty="0"/>
          </a:p>
        </p:txBody>
      </p:sp>
      <p:pic>
        <p:nvPicPr>
          <p:cNvPr id="6" name="Resim 5"/>
          <p:cNvPicPr>
            <a:picLocks noChangeAspect="1"/>
          </p:cNvPicPr>
          <p:nvPr/>
        </p:nvPicPr>
        <p:blipFill>
          <a:blip r:embed="rId2"/>
          <a:stretch>
            <a:fillRect/>
          </a:stretch>
        </p:blipFill>
        <p:spPr>
          <a:xfrm>
            <a:off x="2801923" y="3411538"/>
            <a:ext cx="6123963" cy="2548349"/>
          </a:xfrm>
          <a:prstGeom prst="rect">
            <a:avLst/>
          </a:prstGeom>
        </p:spPr>
      </p:pic>
    </p:spTree>
    <p:extLst>
      <p:ext uri="{BB962C8B-B14F-4D97-AF65-F5344CB8AC3E}">
        <p14:creationId xmlns:p14="http://schemas.microsoft.com/office/powerpoint/2010/main" val="42637205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C:\Users\sks\Pictures\halk oyunları kulübü.jpg"/>
          <p:cNvPicPr>
            <a:picLocks noGrp="1"/>
          </p:cNvPicPr>
          <p:nvPr>
            <p:ph idx="1"/>
          </p:nvPr>
        </p:nvPicPr>
        <p:blipFill>
          <a:blip r:embed="rId2"/>
          <a:srcRect/>
          <a:stretch>
            <a:fillRect/>
          </a:stretch>
        </p:blipFill>
        <p:spPr bwMode="auto">
          <a:xfrm>
            <a:off x="248009" y="1523621"/>
            <a:ext cx="5347448" cy="3926047"/>
          </a:xfrm>
          <a:prstGeom prst="rect">
            <a:avLst/>
          </a:prstGeom>
          <a:noFill/>
          <a:ln w="9525">
            <a:noFill/>
            <a:miter lim="800000"/>
            <a:headEnd/>
            <a:tailEnd/>
          </a:ln>
        </p:spPr>
      </p:pic>
      <p:pic>
        <p:nvPicPr>
          <p:cNvPr id="5" name="Resim 4" descr="C:\Users\sks\Pictures\ilahiyat kulübü 3.jpg"/>
          <p:cNvPicPr/>
          <p:nvPr/>
        </p:nvPicPr>
        <p:blipFill>
          <a:blip r:embed="rId3"/>
          <a:srcRect/>
          <a:stretch>
            <a:fillRect/>
          </a:stretch>
        </p:blipFill>
        <p:spPr bwMode="auto">
          <a:xfrm>
            <a:off x="5858172" y="1523621"/>
            <a:ext cx="5760720" cy="3926047"/>
          </a:xfrm>
          <a:prstGeom prst="rect">
            <a:avLst/>
          </a:prstGeom>
          <a:noFill/>
          <a:ln w="9525">
            <a:noFill/>
            <a:miter lim="800000"/>
            <a:headEnd/>
            <a:tailEnd/>
          </a:ln>
        </p:spPr>
      </p:pic>
      <p:sp>
        <p:nvSpPr>
          <p:cNvPr id="8" name="Beşgen 7"/>
          <p:cNvSpPr/>
          <p:nvPr/>
        </p:nvSpPr>
        <p:spPr>
          <a:xfrm>
            <a:off x="327171" y="444617"/>
            <a:ext cx="5444455" cy="74662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Kulüplerin düzenlemiş olduğu etkinlikler</a:t>
            </a:r>
            <a:endParaRPr lang="tr-TR" dirty="0"/>
          </a:p>
        </p:txBody>
      </p:sp>
    </p:spTree>
    <p:extLst>
      <p:ext uri="{BB962C8B-B14F-4D97-AF65-F5344CB8AC3E}">
        <p14:creationId xmlns:p14="http://schemas.microsoft.com/office/powerpoint/2010/main" val="373282058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339" y="2244142"/>
            <a:ext cx="5010959" cy="3101975"/>
          </a:xfrm>
        </p:spPr>
      </p:pic>
      <p:sp>
        <p:nvSpPr>
          <p:cNvPr id="4" name="Beşgen 3"/>
          <p:cNvSpPr/>
          <p:nvPr/>
        </p:nvSpPr>
        <p:spPr>
          <a:xfrm>
            <a:off x="503339" y="578840"/>
            <a:ext cx="4983061" cy="864067"/>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tr-TR" dirty="0" smtClean="0"/>
              <a:t>    Spor Etkinlikleri</a:t>
            </a:r>
            <a:endParaRPr lang="tr-TR" dirty="0"/>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633" y="2244142"/>
            <a:ext cx="4555222" cy="3101975"/>
          </a:xfrm>
          <a:prstGeom prst="rect">
            <a:avLst/>
          </a:prstGeom>
        </p:spPr>
      </p:pic>
    </p:spTree>
    <p:extLst>
      <p:ext uri="{BB962C8B-B14F-4D97-AF65-F5344CB8AC3E}">
        <p14:creationId xmlns:p14="http://schemas.microsoft.com/office/powerpoint/2010/main" val="1980630623"/>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8958" y="201336"/>
            <a:ext cx="8861906" cy="1073791"/>
          </a:xfrm>
        </p:spPr>
        <p:txBody>
          <a:bodyPr>
            <a:normAutofit fontScale="90000"/>
          </a:bodyPr>
          <a:lstStyle/>
          <a:p>
            <a:r>
              <a:rPr lang="tr-TR" b="1" dirty="0" smtClean="0"/>
              <a:t/>
            </a:r>
            <a:br>
              <a:rPr lang="tr-TR" b="1" dirty="0" smtClean="0"/>
            </a:br>
            <a:r>
              <a:rPr lang="tr-TR" b="1" dirty="0" smtClean="0"/>
              <a:t>2-Kültür Merkezi, Konferans </a:t>
            </a:r>
            <a:r>
              <a:rPr lang="tr-TR" b="1" dirty="0"/>
              <a:t>Salonları ve  Fuaye Alanı Kullanımı</a:t>
            </a:r>
            <a:r>
              <a:rPr lang="tr-TR" dirty="0"/>
              <a:t/>
            </a:r>
            <a:br>
              <a:rPr lang="tr-TR" dirty="0"/>
            </a:br>
            <a:endParaRPr lang="tr-TR" dirty="0"/>
          </a:p>
        </p:txBody>
      </p:sp>
      <p:sp>
        <p:nvSpPr>
          <p:cNvPr id="3" name="İçerik Yer Tutucusu 2"/>
          <p:cNvSpPr>
            <a:spLocks noGrp="1"/>
          </p:cNvSpPr>
          <p:nvPr>
            <p:ph idx="1"/>
          </p:nvPr>
        </p:nvSpPr>
        <p:spPr>
          <a:xfrm>
            <a:off x="838200" y="1825625"/>
            <a:ext cx="6820949" cy="4351338"/>
          </a:xfrm>
        </p:spPr>
        <p:txBody>
          <a:bodyPr>
            <a:normAutofit fontScale="77500" lnSpcReduction="20000"/>
          </a:bodyPr>
          <a:lstStyle/>
          <a:p>
            <a:pPr marL="0" indent="0">
              <a:buNone/>
            </a:pPr>
            <a:r>
              <a:rPr lang="tr-TR" sz="2600" dirty="0"/>
              <a:t>Kültür Merkezi, Konferans Salonları ve Fuaye alanı Üniversitemiz personeli ve öğrencilerimizin toplantı ve organizasyonlarında ücretsiz olarak kullandırılmaktadır. Sağlık, Kültür ve Spor Daire Başkanlığına en az 20 gün önce başvuru yapılarak etkinliğin onaylanması ile birlikte bu hizmetlerden yararlanılabilinmektedir.</a:t>
            </a:r>
          </a:p>
          <a:p>
            <a:r>
              <a:rPr lang="tr-TR" sz="2600" dirty="0"/>
              <a:t>Söğütlü Yerleşkesinde bulunan Mahmut Goloğlu Kültür Merkezi </a:t>
            </a:r>
            <a:r>
              <a:rPr lang="tr-TR" sz="2600" b="1" dirty="0"/>
              <a:t>600</a:t>
            </a:r>
            <a:r>
              <a:rPr lang="tr-TR" sz="2600" dirty="0"/>
              <a:t> kişilik,</a:t>
            </a:r>
          </a:p>
          <a:p>
            <a:r>
              <a:rPr lang="tr-TR" sz="2600" dirty="0"/>
              <a:t>İlahiyat Fakültesinde </a:t>
            </a:r>
            <a:r>
              <a:rPr lang="tr-TR" sz="2600" b="1" dirty="0"/>
              <a:t>368</a:t>
            </a:r>
            <a:r>
              <a:rPr lang="tr-TR" sz="2600" dirty="0"/>
              <a:t> kişilik,</a:t>
            </a:r>
          </a:p>
          <a:p>
            <a:r>
              <a:rPr lang="tr-TR" sz="2600" dirty="0"/>
              <a:t>Beşikdüzü Meslek Yüksekokulunda </a:t>
            </a:r>
            <a:r>
              <a:rPr lang="tr-TR" sz="2600" b="1" dirty="0"/>
              <a:t>140</a:t>
            </a:r>
            <a:r>
              <a:rPr lang="tr-TR" sz="2600" dirty="0"/>
              <a:t> kişilik,</a:t>
            </a:r>
          </a:p>
          <a:p>
            <a:r>
              <a:rPr lang="tr-TR" sz="2600" dirty="0"/>
              <a:t>Şalpazarı Meslek Yüksekokulunda </a:t>
            </a:r>
            <a:r>
              <a:rPr lang="tr-TR" sz="2600" b="1" dirty="0"/>
              <a:t>160</a:t>
            </a:r>
            <a:r>
              <a:rPr lang="tr-TR" sz="2600" dirty="0"/>
              <a:t> kişilik ,</a:t>
            </a:r>
          </a:p>
          <a:p>
            <a:r>
              <a:rPr lang="tr-TR" sz="2600" dirty="0"/>
              <a:t>Tonya Meslek Yüksekokulunda </a:t>
            </a:r>
            <a:r>
              <a:rPr lang="tr-TR" sz="2600" b="1" dirty="0"/>
              <a:t>88 </a:t>
            </a:r>
            <a:r>
              <a:rPr lang="tr-TR" sz="2600" dirty="0"/>
              <a:t>kişilik,</a:t>
            </a:r>
          </a:p>
          <a:p>
            <a:r>
              <a:rPr lang="tr-TR" sz="2600" dirty="0"/>
              <a:t>Vakfıkebir Meslek Yüksekokulunda </a:t>
            </a:r>
            <a:r>
              <a:rPr lang="tr-TR" sz="2600" b="1" dirty="0"/>
              <a:t>95</a:t>
            </a:r>
            <a:r>
              <a:rPr lang="tr-TR" sz="2600" dirty="0"/>
              <a:t> kişilik konferans salonlarımız bulunmaktadır.</a:t>
            </a:r>
          </a:p>
          <a:p>
            <a:endParaRPr lang="tr-TR" dirty="0"/>
          </a:p>
        </p:txBody>
      </p:sp>
      <p:pic>
        <p:nvPicPr>
          <p:cNvPr id="4" name="Resim 3"/>
          <p:cNvPicPr>
            <a:picLocks noChangeAspect="1"/>
          </p:cNvPicPr>
          <p:nvPr/>
        </p:nvPicPr>
        <p:blipFill>
          <a:blip r:embed="rId2"/>
          <a:stretch>
            <a:fillRect/>
          </a:stretch>
        </p:blipFill>
        <p:spPr>
          <a:xfrm>
            <a:off x="7905535" y="1472523"/>
            <a:ext cx="3582488" cy="2297541"/>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535" y="4200619"/>
            <a:ext cx="3582488" cy="2454517"/>
          </a:xfrm>
          <a:prstGeom prst="rect">
            <a:avLst/>
          </a:prstGeom>
        </p:spPr>
      </p:pic>
    </p:spTree>
    <p:extLst>
      <p:ext uri="{BB962C8B-B14F-4D97-AF65-F5344CB8AC3E}">
        <p14:creationId xmlns:p14="http://schemas.microsoft.com/office/powerpoint/2010/main" val="1977787297"/>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Calibri" panose="020F0502020204030204" pitchFamily="34" charset="0"/>
                <a:cs typeface="Calibri" panose="020F0502020204030204" pitchFamily="34" charset="0"/>
              </a:rPr>
              <a:t>3-Kısmi Zamanlı Çalıştırma Programı</a:t>
            </a:r>
            <a:endParaRPr lang="tr-TR" b="1"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2231136" y="2528987"/>
            <a:ext cx="7729728" cy="3502697"/>
          </a:xfrm>
        </p:spPr>
        <p:txBody>
          <a:bodyPr>
            <a:normAutofit fontScale="62500" lnSpcReduction="20000"/>
          </a:bodyPr>
          <a:lstStyle/>
          <a:p>
            <a:pPr marL="0" indent="0" algn="just">
              <a:buNone/>
            </a:pPr>
            <a:r>
              <a:rPr lang="tr-TR" sz="1900" dirty="0" smtClean="0"/>
              <a:t>      </a:t>
            </a:r>
            <a:r>
              <a:rPr lang="tr-TR" sz="2200" dirty="0" smtClean="0"/>
              <a:t>Üniversitemizde </a:t>
            </a:r>
            <a:r>
              <a:rPr lang="tr-TR" sz="2200" dirty="0"/>
              <a:t>kısmı zamanlı öğrenci programının amacı öğrencilerimizin ders saati dışındaki boş zamanlarında ilgi ve yetenekleri doğrultusunda geçici işlerde çalıştırılarak hem maddi kazanç </a:t>
            </a:r>
            <a:r>
              <a:rPr lang="tr-TR" sz="2200" dirty="0" err="1"/>
              <a:t>hemde</a:t>
            </a:r>
            <a:r>
              <a:rPr lang="tr-TR" sz="2200" dirty="0"/>
              <a:t> uygulama becerisi kazanmalarını sağlamak ş disiplini edinmiş üretken bireyler olarak yetişmelerine katkıda bulunmaktır. Sağlık Kültür ve Spor Daire Başkanlığınca birimler bazında çalıştırılacak kısmi zamanlı öğrenci sayısı Kasım ayına kadar tespit edilir. 01 Kasım 31 Mayıs tarihleri arası kısmi zamanlı olarak çalışırlar.</a:t>
            </a:r>
          </a:p>
          <a:p>
            <a:pPr marL="0" indent="0" algn="just">
              <a:buNone/>
            </a:pPr>
            <a:r>
              <a:rPr lang="tr-TR" sz="2200" b="1" dirty="0" smtClean="0"/>
              <a:t>     Nasıl </a:t>
            </a:r>
            <a:r>
              <a:rPr lang="tr-TR" sz="2200" b="1" dirty="0"/>
              <a:t>ve Ne Zaman Başvuru Yapabilirim</a:t>
            </a:r>
            <a:r>
              <a:rPr lang="tr-TR" sz="2200" b="1" dirty="0" smtClean="0"/>
              <a:t>?</a:t>
            </a:r>
          </a:p>
          <a:p>
            <a:pPr marL="0" indent="0" algn="just">
              <a:buNone/>
            </a:pPr>
            <a:r>
              <a:rPr lang="tr-TR" sz="2200" dirty="0" smtClean="0"/>
              <a:t>      Çalışmak </a:t>
            </a:r>
            <a:r>
              <a:rPr lang="tr-TR" sz="2200" dirty="0"/>
              <a:t>isteyen ve belirtilen koşulları sağlayan öğrenciler , “ kısmi zamanlı statüde çalışacak öğrenci başvuru formu” doldurarak öğrenim gördükleri birimlere  teslim ederler. Başvuruların şartları taşıyıp taşımadıkları açısından uygunlukları ilgili birimce değerlendirilir. İsim listeleri Sağlık Kültür Spor Dairesi Başkanlığına iletilir. İsim listeleri Rektör onayına sunulur. Onaylanan isim listeleri ilan panolarında duyurulur. Kısmi zamanlı öğrenci olarak çalışacak öğrencilerle “kısmi zamanlı öğrenci çalıştırma sözleşmesi” imzalatılır. Birim amirlerinin istediği çalışma planıyla çalışmaya başlarlar.</a:t>
            </a:r>
          </a:p>
          <a:p>
            <a:pPr marL="0" indent="0" algn="just">
              <a:buNone/>
            </a:pPr>
            <a:r>
              <a:rPr lang="tr-TR" sz="2200" dirty="0" smtClean="0"/>
              <a:t>       </a:t>
            </a:r>
            <a:r>
              <a:rPr lang="tr-TR" sz="2200" b="1" dirty="0"/>
              <a:t>Nasıl Haberdar Olabilirim?</a:t>
            </a:r>
            <a:endParaRPr lang="tr-TR" sz="2200" dirty="0"/>
          </a:p>
          <a:p>
            <a:pPr marL="0" indent="0" algn="just">
              <a:buNone/>
            </a:pPr>
            <a:r>
              <a:rPr lang="tr-TR" sz="2200" dirty="0"/>
              <a:t>Rektörlük Makamının onayı ile belirlenen kontenjanlar Ekim ayı içerisinde üniversitemiz Web sayfasında ve ilan panolarında yayınlanır.</a:t>
            </a:r>
          </a:p>
          <a:p>
            <a:pPr marL="0" indent="0" algn="just">
              <a:buNone/>
            </a:pPr>
            <a:endParaRPr lang="tr-TR" sz="2200" dirty="0"/>
          </a:p>
        </p:txBody>
      </p:sp>
    </p:spTree>
    <p:extLst>
      <p:ext uri="{BB962C8B-B14F-4D97-AF65-F5344CB8AC3E}">
        <p14:creationId xmlns:p14="http://schemas.microsoft.com/office/powerpoint/2010/main" val="1374668765"/>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TM10001115[[fn=Paket]]</Template>
  <TotalTime>94</TotalTime>
  <Words>792</Words>
  <Application>Microsoft Office PowerPoint</Application>
  <PresentationFormat>Geniş ekran</PresentationFormat>
  <Paragraphs>44</Paragraphs>
  <Slides>12</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Arial</vt:lpstr>
      <vt:lpstr>Calibri</vt:lpstr>
      <vt:lpstr>Gill Sans MT</vt:lpstr>
      <vt:lpstr>Parcel</vt:lpstr>
      <vt:lpstr> TRABZON ÜNİVERSİTESİ </vt:lpstr>
      <vt:lpstr>SOSYAL KÜLTÜREL HİZMETLER</vt:lpstr>
      <vt:lpstr>1-Kulüp Etkinlikleri </vt:lpstr>
      <vt:lpstr>PowerPoint Sunusu</vt:lpstr>
      <vt:lpstr>PowerPoint Sunusu</vt:lpstr>
      <vt:lpstr>PowerPoint Sunusu</vt:lpstr>
      <vt:lpstr>PowerPoint Sunusu</vt:lpstr>
      <vt:lpstr> 2-Kültür Merkezi, Konferans Salonları ve  Fuaye Alanı Kullanımı </vt:lpstr>
      <vt:lpstr>3-Kısmi Zamanlı Çalıştırma Programı</vt:lpstr>
      <vt:lpstr>4-Yemekhane Ve Kantin Hizmetleri </vt:lpstr>
      <vt:lpstr>Yemek Bursu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TRABZON ÜNİVERSİTESİ </dc:title>
  <dc:creator>Windows User</dc:creator>
  <cp:lastModifiedBy>Windows User</cp:lastModifiedBy>
  <cp:revision>13</cp:revision>
  <dcterms:created xsi:type="dcterms:W3CDTF">2022-09-16T10:55:06Z</dcterms:created>
  <dcterms:modified xsi:type="dcterms:W3CDTF">2022-09-19T06:42:06Z</dcterms:modified>
</cp:coreProperties>
</file>